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486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855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584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8253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98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700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74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29015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6063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20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8B41D9-723A-483D-9788-6EEE74C6006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62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B41D9-723A-483D-9788-6EEE74C60068}" type="datetimeFigureOut">
              <a:rPr lang="en-US" smtClean="0"/>
              <a:t>3/31/2020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3A6F62-6F54-43B1-B42A-1D91DFAD8A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096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00200" y="914400"/>
            <a:ext cx="6096000" cy="51819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6000" dirty="0" smtClean="0">
                <a:solidFill>
                  <a:srgbClr val="FF0000"/>
                </a:solidFill>
                <a:ea typeface="Calibri"/>
              </a:rPr>
              <a:t>تابع طبيعة القراءة</a:t>
            </a:r>
            <a:endParaRPr lang="en-US" sz="6000" dirty="0" smtClean="0">
              <a:solidFill>
                <a:srgbClr val="FF0000"/>
              </a:solidFill>
              <a:ea typeface="Calibri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EG" sz="3200" dirty="0" smtClean="0">
                <a:solidFill>
                  <a:srgbClr val="0070C0"/>
                </a:solidFill>
                <a:ea typeface="Calibri"/>
                <a:cs typeface="Arial"/>
              </a:rPr>
              <a:t>(محاضرة طرق التدريس </a:t>
            </a:r>
            <a:r>
              <a:rPr lang="ar-EG" sz="3200" i="1" dirty="0" smtClean="0">
                <a:solidFill>
                  <a:srgbClr val="0070C0"/>
                </a:solidFill>
                <a:ea typeface="Calibri"/>
                <a:cs typeface="Arial"/>
              </a:rPr>
              <a:t>الثالثة الكترونيا للدبلوم العام شعبة اللغة العربية)</a:t>
            </a:r>
            <a:endParaRPr lang="en-US" sz="3200" i="1" dirty="0">
              <a:solidFill>
                <a:srgbClr val="0070C0"/>
              </a:solidFill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3600" dirty="0" smtClean="0">
                <a:ea typeface="Calibri"/>
              </a:rPr>
              <a:t>اع</a:t>
            </a:r>
            <a:r>
              <a:rPr lang="ar-EG" sz="3600" dirty="0" smtClean="0">
                <a:ea typeface="Calibri"/>
              </a:rPr>
              <a:t>ــــــــ</a:t>
            </a:r>
            <a:r>
              <a:rPr lang="ar-SA" sz="3600" dirty="0" smtClean="0">
                <a:ea typeface="Calibri"/>
              </a:rPr>
              <a:t>داد</a:t>
            </a:r>
            <a:endParaRPr lang="en-US" sz="3600" dirty="0">
              <a:ea typeface="Calibri"/>
              <a:cs typeface="Arial"/>
            </a:endParaRPr>
          </a:p>
          <a:p>
            <a:pPr algn="ctr" rtl="1">
              <a:lnSpc>
                <a:spcPct val="115000"/>
              </a:lnSpc>
              <a:spcAft>
                <a:spcPts val="1000"/>
              </a:spcAft>
            </a:pPr>
            <a:r>
              <a:rPr lang="ar-SA" sz="3600" dirty="0">
                <a:ea typeface="Calibri"/>
              </a:rPr>
              <a:t>د/ سيد فهمى</a:t>
            </a:r>
            <a:endParaRPr lang="en-US" sz="3600" dirty="0">
              <a:ea typeface="Calibri"/>
              <a:cs typeface="Arial"/>
            </a:endParaRPr>
          </a:p>
          <a:p>
            <a:pPr algn="ctr"/>
            <a:r>
              <a:rPr lang="ar-SA" sz="3600" dirty="0">
                <a:ea typeface="Calibri"/>
              </a:rPr>
              <a:t>قسم المناهج وطرق التدريس </a:t>
            </a:r>
            <a:endParaRPr lang="ar-EG" sz="3600" dirty="0" smtClean="0">
              <a:ea typeface="Calibri"/>
            </a:endParaRPr>
          </a:p>
          <a:p>
            <a:pPr algn="ctr"/>
            <a:r>
              <a:rPr lang="ar-SA" sz="3600" dirty="0" smtClean="0">
                <a:ea typeface="Calibri"/>
              </a:rPr>
              <a:t>وتكنولوجيا </a:t>
            </a:r>
            <a:r>
              <a:rPr lang="ar-SA" sz="3600" dirty="0">
                <a:ea typeface="Calibri"/>
              </a:rPr>
              <a:t>التعليم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65030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762000"/>
            <a:ext cx="7239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ase">
              <a:lnSpc>
                <a:spcPts val="1800"/>
              </a:lnSpc>
            </a:pPr>
            <a:endParaRPr lang="ar-EG" sz="2000" b="1" dirty="0" smtClean="0">
              <a:effectLst/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400" b="1" u="sng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(7) النموذج اللولبى لمحمد حبيب الله : </a:t>
            </a:r>
          </a:p>
          <a:p>
            <a:pPr algn="r" rtl="1" fontAlgn="base">
              <a:lnSpc>
                <a:spcPts val="1800"/>
              </a:lnSpc>
            </a:pPr>
            <a:endParaRPr lang="ar-EG" sz="2000" b="1" dirty="0"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effectLst/>
                <a:latin typeface="Times New Roman"/>
                <a:ea typeface="Times New Roman"/>
              </a:rPr>
              <a:t> * وفيه يرى أن عملية القراءة تتدرج من القدرة عل فك الرموز ( القراءة الآلية / الميكانيكية ) الى قراءة السطور ( أخذ المعنى ) الى قراءة ما بين السطور ( اضفاء معانى جديدة على النص ) الى قراءة ما وراء السطور ( توظيف المقروء فى حل مشكلة خارجية ، أو كتابة موضوع جديد ، او اصدار حكم على المقروء ، ...) .</a:t>
            </a:r>
            <a:endParaRPr lang="ar-EG" sz="2000" b="1" dirty="0"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effectLst/>
                <a:latin typeface="Times New Roman"/>
                <a:ea typeface="Times New Roman"/>
              </a:rPr>
              <a:t> * وعليه تظهر لنا مصطلحات جديدة مثل ( القراءة الحرفية ، القراءة التفسيرية ، القراءة الناقدة ، القراءة الابداعية ، وغيرها ...) </a:t>
            </a:r>
            <a:endParaRPr lang="ar-EG" sz="2000" b="1" dirty="0"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400" b="1" u="sng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(8) نموذج المثير والاستجابة :</a:t>
            </a:r>
          </a:p>
          <a:p>
            <a:pPr algn="r" rtl="1" fontAlgn="base">
              <a:lnSpc>
                <a:spcPts val="1800"/>
              </a:lnSpc>
            </a:pPr>
            <a:endParaRPr lang="ar-EG" sz="2000" b="1" dirty="0"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effectLst/>
                <a:latin typeface="Times New Roman"/>
                <a:ea typeface="Times New Roman"/>
              </a:rPr>
              <a:t>  * ويعتمد هذا النموذج عل أحد قوانين التعلم لثورنديك ، والذى بموجبه يتعلم الفرد عن طريق المثير والاستجابة ، وان كانت العلاقة بينهما هنا غير مباشرة .</a:t>
            </a:r>
            <a:endParaRPr lang="ar-EG" sz="2000" b="1" dirty="0"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effectLst/>
                <a:latin typeface="Times New Roman"/>
                <a:ea typeface="Times New Roman"/>
              </a:rPr>
              <a:t>* وهذا النموذج يقوم على افتراض وجود خط نصف دائرى بين سير عملية القراءة فى العقل البشرى والعوامل المؤثرة فى المثير ( الكلمة المكتوبة )، والتى يترتب عليها نوع الاستجابة .</a:t>
            </a:r>
          </a:p>
          <a:p>
            <a:pPr algn="r" rtl="1" fontAlgn="base">
              <a:lnSpc>
                <a:spcPts val="1800"/>
              </a:lnSpc>
            </a:pPr>
            <a:r>
              <a:rPr lang="ar-EG" sz="2400" b="1" dirty="0" smtClean="0">
                <a:solidFill>
                  <a:srgbClr val="00B050"/>
                </a:solidFill>
                <a:latin typeface="Times New Roman"/>
                <a:ea typeface="Times New Roman"/>
              </a:rPr>
              <a:t>(</a:t>
            </a:r>
            <a:r>
              <a:rPr lang="ar-EG" sz="2400" b="1" u="sng" dirty="0" smtClean="0">
                <a:solidFill>
                  <a:srgbClr val="00B050"/>
                </a:solidFill>
                <a:latin typeface="Times New Roman"/>
                <a:ea typeface="Times New Roman"/>
              </a:rPr>
              <a:t>9) نموذج جراى للقراءة :</a:t>
            </a:r>
          </a:p>
          <a:p>
            <a:pPr algn="r" rtl="1" fontAlgn="base">
              <a:lnSpc>
                <a:spcPts val="1800"/>
              </a:lnSpc>
            </a:pPr>
            <a:endParaRPr lang="ar-EG" sz="2000" b="1" dirty="0"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latin typeface="Times New Roman"/>
                <a:ea typeface="Times New Roman"/>
              </a:rPr>
              <a:t> * ويرى أن عملية القراءة تمر بأربعة مراحل هى :  المرحلة الأولى : ادراك شكل الكلمة المطبوعة ونقلها بواسطة العين الى الذهن . المرحلة الثانية : محاولة القارئ فهم المقروء . المرحلة الثالثة : استجابة القارئ وانعكاس مدى فهمه للمقروء وتقييمه . المرحلة الرابعة : استيعاب المعانى والمفاهيم والمصطلحات وتخزينها فى الذهن ، فتكون جزءا من معارفه وخبراته .</a:t>
            </a:r>
          </a:p>
          <a:p>
            <a:pPr algn="r" rtl="1" fontAlgn="base">
              <a:lnSpc>
                <a:spcPts val="1800"/>
              </a:lnSpc>
            </a:pPr>
            <a:endParaRPr lang="en-US" sz="20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383078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762000"/>
            <a:ext cx="7010400" cy="5401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ase">
              <a:lnSpc>
                <a:spcPts val="1800"/>
              </a:lnSpc>
            </a:pPr>
            <a:endParaRPr lang="ar-EG" sz="2800" b="1" u="sng" dirty="0" smtClean="0">
              <a:solidFill>
                <a:srgbClr val="FF0000"/>
              </a:solidFill>
              <a:latin typeface="Times New Roman"/>
              <a:ea typeface="Times New Roman"/>
              <a:cs typeface="+mj-cs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800" b="1" u="sng" dirty="0" smtClean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سادسا : علاقة القراءة بفنون اللغة : </a:t>
            </a:r>
          </a:p>
          <a:p>
            <a:pPr algn="r" rtl="1" fontAlgn="base">
              <a:lnSpc>
                <a:spcPts val="1800"/>
              </a:lnSpc>
            </a:pPr>
            <a:endParaRPr lang="ar-EG" sz="2000" b="1" dirty="0" smtClean="0">
              <a:solidFill>
                <a:srgbClr val="FF0000"/>
              </a:solidFill>
              <a:latin typeface="Times New Roman"/>
              <a:ea typeface="Times New Roman"/>
              <a:cs typeface="+mj-cs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>
                <a:effectLst/>
                <a:latin typeface="Times New Roman"/>
                <a:ea typeface="Times New Roman"/>
                <a:cs typeface="+mj-cs"/>
              </a:rPr>
              <a:t> </a:t>
            </a:r>
            <a:r>
              <a:rPr lang="ar-EG" sz="2000" b="1" dirty="0" smtClean="0">
                <a:effectLst/>
                <a:latin typeface="Times New Roman"/>
                <a:ea typeface="Times New Roman"/>
                <a:cs typeface="+mj-cs"/>
              </a:rPr>
              <a:t>       وتتمثل فى العلاقة بين القراءة والاستماع ( وهما مهارتا الاستقبال اللغوى )، </a:t>
            </a: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effectLst/>
                <a:latin typeface="Times New Roman"/>
                <a:ea typeface="Times New Roman"/>
                <a:cs typeface="+mj-cs"/>
              </a:rPr>
              <a:t> والقراءة والتحدث (القراءة من اهم الوسائل المعينة على التحدث )، والقراءة والكتابة  ( القراءة أهم ركائز الكتابة )، وقد سبق شرحها وتوضيحها </a:t>
            </a:r>
          </a:p>
          <a:p>
            <a:pPr algn="r" rtl="1" fontAlgn="base">
              <a:lnSpc>
                <a:spcPts val="1800"/>
              </a:lnSpc>
            </a:pPr>
            <a:endParaRPr lang="ar-EG" sz="2000" b="1" dirty="0">
              <a:latin typeface="Times New Roman"/>
              <a:ea typeface="Times New Roman"/>
              <a:cs typeface="+mj-cs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800" b="1" u="sng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+mj-cs"/>
              </a:rPr>
              <a:t>سابعا : أهداف تعليم القراءة :</a:t>
            </a:r>
          </a:p>
          <a:p>
            <a:pPr algn="r" rtl="1" fontAlgn="base">
              <a:lnSpc>
                <a:spcPts val="1800"/>
              </a:lnSpc>
            </a:pPr>
            <a:endParaRPr lang="ar-EG" sz="2000" b="1" dirty="0">
              <a:latin typeface="Times New Roman"/>
              <a:ea typeface="Times New Roman"/>
              <a:cs typeface="+mj-cs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effectLst/>
                <a:latin typeface="Times New Roman"/>
                <a:ea typeface="Times New Roman"/>
                <a:cs typeface="+mj-cs"/>
              </a:rPr>
              <a:t> (</a:t>
            </a:r>
            <a:r>
              <a:rPr lang="ar-EG" sz="2400" b="1" u="sng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  <a:cs typeface="+mj-cs"/>
              </a:rPr>
              <a:t>أ) من غايات تعليم القراءة : </a:t>
            </a:r>
          </a:p>
          <a:p>
            <a:pPr algn="r" rtl="1" fontAlgn="base">
              <a:lnSpc>
                <a:spcPts val="1800"/>
              </a:lnSpc>
            </a:pPr>
            <a:r>
              <a:rPr lang="ar-EG" sz="2000" b="1" dirty="0">
                <a:latin typeface="Times New Roman"/>
                <a:ea typeface="Times New Roman"/>
                <a:cs typeface="+mj-cs"/>
              </a:rPr>
              <a:t> </a:t>
            </a: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effectLst/>
                <a:latin typeface="Times New Roman"/>
                <a:ea typeface="Times New Roman"/>
                <a:cs typeface="+mj-cs"/>
              </a:rPr>
              <a:t>*ايجاد مجتمع قارئ ومثقف              * تنمية القدرة الفكرية واللغوية والتعبيرية .  * توسيع المدارك العقلية           * تهذيب السلوك         * اثراء الخبرات ......</a:t>
            </a:r>
          </a:p>
          <a:p>
            <a:pPr algn="r" rtl="1" fontAlgn="base">
              <a:lnSpc>
                <a:spcPts val="1800"/>
              </a:lnSpc>
            </a:pPr>
            <a:endParaRPr lang="ar-EG" sz="2000" b="1" dirty="0" smtClean="0">
              <a:effectLst/>
              <a:latin typeface="Times New Roman"/>
              <a:ea typeface="Times New Roman"/>
              <a:cs typeface="+mj-cs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>
                <a:latin typeface="Times New Roman"/>
                <a:ea typeface="Times New Roman"/>
                <a:cs typeface="+mj-cs"/>
              </a:rPr>
              <a:t> </a:t>
            </a:r>
            <a:r>
              <a:rPr lang="ar-EG" sz="2000" b="1" dirty="0" smtClean="0">
                <a:latin typeface="Times New Roman"/>
                <a:ea typeface="Times New Roman"/>
                <a:cs typeface="+mj-cs"/>
              </a:rPr>
              <a:t>(</a:t>
            </a:r>
            <a:r>
              <a:rPr lang="ar-EG" sz="2400" b="1" u="sng" dirty="0" smtClean="0">
                <a:solidFill>
                  <a:srgbClr val="00B050"/>
                </a:solidFill>
                <a:latin typeface="Times New Roman"/>
                <a:ea typeface="Times New Roman"/>
                <a:cs typeface="+mj-cs"/>
              </a:rPr>
              <a:t>ب) بالنسبة للمدرسة :</a:t>
            </a: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latin typeface="Times New Roman"/>
                <a:ea typeface="Times New Roman"/>
                <a:cs typeface="+mj-cs"/>
              </a:rPr>
              <a:t> </a:t>
            </a: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effectLst/>
                <a:latin typeface="Times New Roman"/>
                <a:ea typeface="Times New Roman"/>
                <a:cs typeface="+mj-cs"/>
              </a:rPr>
              <a:t>* اتقان وسيلة التعلم       * توسيع الخبرات      * تعميق الفهم       * تنمية الذوق     * تقويم السلوك             *التوافق الشخصى والاجتماعى .   </a:t>
            </a:r>
          </a:p>
          <a:p>
            <a:pPr marL="342900" indent="-342900" algn="r" rtl="1" fontAlgn="base">
              <a:lnSpc>
                <a:spcPts val="1800"/>
              </a:lnSpc>
              <a:buFont typeface="Arial" charset="0"/>
              <a:buChar char="•"/>
            </a:pPr>
            <a:endParaRPr lang="ar-EG" sz="2000" b="1" dirty="0" smtClean="0">
              <a:effectLst/>
              <a:latin typeface="Times New Roman"/>
              <a:ea typeface="Times New Roman"/>
              <a:cs typeface="+mj-cs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latin typeface="Times New Roman"/>
                <a:ea typeface="Times New Roman"/>
                <a:cs typeface="+mj-cs"/>
              </a:rPr>
              <a:t>===============================================</a:t>
            </a:r>
          </a:p>
          <a:p>
            <a:pPr algn="ctr" rtl="1" fontAlgn="base">
              <a:lnSpc>
                <a:spcPts val="1800"/>
              </a:lnSpc>
            </a:pPr>
            <a:r>
              <a:rPr lang="ar-EG" sz="20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  <a:cs typeface="+mj-cs"/>
              </a:rPr>
              <a:t>انتهى الفصل الأول ، وانتهت المحاضرة ، الى اللقاء فى المحاضرة القادمة</a:t>
            </a:r>
          </a:p>
          <a:p>
            <a:pPr algn="ctr" rtl="1" fontAlgn="base">
              <a:lnSpc>
                <a:spcPts val="1800"/>
              </a:lnSpc>
            </a:pPr>
            <a:r>
              <a:rPr lang="ar-EG" sz="2000" b="1" dirty="0" smtClean="0">
                <a:solidFill>
                  <a:srgbClr val="FF0000"/>
                </a:solidFill>
                <a:latin typeface="Times New Roman"/>
                <a:ea typeface="Times New Roman"/>
                <a:cs typeface="+mj-cs"/>
              </a:rPr>
              <a:t>خالص تحياتى   د /  سيد فهمى </a:t>
            </a:r>
            <a:endParaRPr lang="en-US" sz="2000" b="1" dirty="0" smtClean="0">
              <a:solidFill>
                <a:srgbClr val="FF0000"/>
              </a:solidFill>
              <a:effectLst/>
              <a:latin typeface="Times New Roman"/>
              <a:ea typeface="Times New Roman"/>
              <a:cs typeface="+mj-cs"/>
            </a:endParaRPr>
          </a:p>
          <a:p>
            <a:pPr algn="r" rtl="1" fontAlgn="base">
              <a:lnSpc>
                <a:spcPts val="1800"/>
              </a:lnSpc>
            </a:pPr>
            <a:r>
              <a:rPr lang="ar-SA" b="1" dirty="0" smtClean="0">
                <a:solidFill>
                  <a:srgbClr val="333333"/>
                </a:solidFill>
                <a:effectLst/>
                <a:latin typeface="Times New Roman"/>
                <a:ea typeface="Times New Roman"/>
                <a:cs typeface="+mj-cs"/>
              </a:rPr>
              <a:t> </a:t>
            </a:r>
            <a:endParaRPr lang="en-US" b="1" dirty="0">
              <a:effectLst/>
              <a:latin typeface="Times New Roman"/>
              <a:ea typeface="Times New Roman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92932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6800" y="874455"/>
            <a:ext cx="7086600" cy="5591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u="sng" dirty="0" smtClean="0">
                <a:solidFill>
                  <a:srgbClr val="FF0000"/>
                </a:solidFill>
                <a:ea typeface="Calibri"/>
                <a:cs typeface="Arial"/>
              </a:rPr>
              <a:t>ثالثا : طبيعة القراءة فى ضوء نتائج الدراسات والبحوث: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solidFill>
                  <a:srgbClr val="0070C0"/>
                </a:solidFill>
                <a:ea typeface="Calibri"/>
                <a:cs typeface="Arial"/>
              </a:rPr>
              <a:t>وكان من أهم نتائج تلك الدراسات ما يأتى :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solidFill>
                  <a:srgbClr val="00B050"/>
                </a:solidFill>
                <a:ea typeface="Calibri"/>
                <a:cs typeface="Arial"/>
              </a:rPr>
              <a:t>(1) حركة العين فى القراءة :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  <a:cs typeface="Arial"/>
              </a:rPr>
              <a:t> أثبتت الدراسات الحديثة أن المرء حينما يقرأ لا تتحرك عيناه باطراد بل فى سلسلة من الحركات السريعة والوقفات والتراجع بالتبادل .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solidFill>
                  <a:srgbClr val="00B050"/>
                </a:solidFill>
                <a:ea typeface="Calibri"/>
                <a:cs typeface="Arial"/>
              </a:rPr>
              <a:t>(2) زمن التعرف :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  <a:cs typeface="Arial"/>
              </a:rPr>
              <a:t>ويتوقف على عدة عوامل أهمها ألفة القارئ بما يقرأ ؛ فالشائع من الكلمات لا يزيد زمن </a:t>
            </a:r>
            <a:r>
              <a:rPr lang="ar-EG" sz="2000" b="1" dirty="0" smtClean="0">
                <a:ea typeface="Calibri"/>
              </a:rPr>
              <a:t>تعرفه بدقة عن </a:t>
            </a:r>
            <a:r>
              <a:rPr lang="ar-EG" sz="2000" b="1" dirty="0" smtClean="0">
                <a:ea typeface="Calibri"/>
                <a:cs typeface="Arial"/>
              </a:rPr>
              <a:t>( 0,1 ) من الثانية ، أما غير الشائع والنادر فيزيد عن ( 0,2 ) من الثانية ، وبدقة 50% .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solidFill>
                  <a:srgbClr val="00B050"/>
                </a:solidFill>
                <a:ea typeface="Calibri"/>
                <a:cs typeface="Arial"/>
              </a:rPr>
              <a:t>(3) المهارات العامة للقراءة: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  <a:cs typeface="Arial"/>
              </a:rPr>
              <a:t>أثبتت الدراسات أن الطبيعة العامة للقراءة واحدة عند جميع القراء الناضجين ، كما أثبتت أن القراءة ليست مهارة واحدة بل عمليات مرتبطة ، ونامية ، ولها أنماط عامة ، ولا تعلم مرة واحدة .</a:t>
            </a:r>
          </a:p>
        </p:txBody>
      </p:sp>
    </p:spTree>
    <p:extLst>
      <p:ext uri="{BB962C8B-B14F-4D97-AF65-F5344CB8AC3E}">
        <p14:creationId xmlns:p14="http://schemas.microsoft.com/office/powerpoint/2010/main" val="175120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295400" y="990600"/>
            <a:ext cx="6629400" cy="48259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400" b="1" u="sng" dirty="0" smtClean="0">
                <a:solidFill>
                  <a:srgbClr val="FF0000"/>
                </a:solidFill>
              </a:rPr>
              <a:t>تابع ثالثا : نتائج الدراسات :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/>
              <a:t>(</a:t>
            </a:r>
            <a:r>
              <a:rPr lang="ar-EG" sz="2000" b="1" dirty="0" smtClean="0">
                <a:solidFill>
                  <a:srgbClr val="00B050"/>
                </a:solidFill>
              </a:rPr>
              <a:t>4) السرعة </a:t>
            </a:r>
            <a:r>
              <a:rPr lang="ar-EG" sz="2000" b="1" dirty="0">
                <a:solidFill>
                  <a:srgbClr val="00B050"/>
                </a:solidFill>
              </a:rPr>
              <a:t>القرائية </a:t>
            </a:r>
            <a:r>
              <a:rPr lang="ar-EG" sz="2000" b="1" dirty="0" smtClean="0">
                <a:solidFill>
                  <a:srgbClr val="00B050"/>
                </a:solidFill>
              </a:rPr>
              <a:t>:                                                          </a:t>
            </a:r>
            <a:r>
              <a:rPr lang="ar-EG" sz="2000" b="1" dirty="0" smtClean="0"/>
              <a:t>وتختلف </a:t>
            </a:r>
            <a:r>
              <a:rPr lang="ar-EG" sz="2000" b="1" dirty="0"/>
              <a:t>باختلاف المادة المقرءة ، والهدف العام من القراءة </a:t>
            </a:r>
            <a:r>
              <a:rPr lang="ar-EG" sz="2000" b="1" dirty="0" smtClean="0"/>
              <a:t>.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solidFill>
                  <a:srgbClr val="00B050"/>
                </a:solidFill>
              </a:rPr>
              <a:t>(5) وزن الحروف :                                                                                  </a:t>
            </a:r>
            <a:r>
              <a:rPr lang="ar-EG" sz="2000" b="1" dirty="0" smtClean="0"/>
              <a:t>أثبتت أن الحرف الأولى والأخيرة من الكلمة هى التى تحدد تعرف الكلمة ونطقها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solidFill>
                  <a:srgbClr val="00B050"/>
                </a:solidFill>
              </a:rPr>
              <a:t>(6) الغاية من القراءة هو الفهم القرائى : 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/>
              <a:t>ويتوقف على : مدى معرفة الطالب بالكلمات الجديدة ، نسبة الذكاء ، مقروئية المادة ، خبرة القارئ ، القدرة على فهم القطع البسيطة ، القدرة على فهم قطع أصعب .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solidFill>
                  <a:srgbClr val="00B050"/>
                </a:solidFill>
              </a:rPr>
              <a:t>(7) طريقة الادراك :                                                                                                    </a:t>
            </a:r>
            <a:r>
              <a:rPr lang="ar-EG" sz="2000" b="1" dirty="0" smtClean="0"/>
              <a:t>قدرة القارئ على القراءة فى وحدات فكرية ، ولا تتحقق الا بالتدريب و التدرج .  </a:t>
            </a:r>
          </a:p>
        </p:txBody>
      </p:sp>
    </p:spTree>
    <p:extLst>
      <p:ext uri="{BB962C8B-B14F-4D97-AF65-F5344CB8AC3E}">
        <p14:creationId xmlns:p14="http://schemas.microsoft.com/office/powerpoint/2010/main" val="4289921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609600"/>
            <a:ext cx="6629400" cy="55604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400" b="1" u="sng" dirty="0" smtClean="0">
                <a:solidFill>
                  <a:srgbClr val="FF0000"/>
                </a:solidFill>
              </a:rPr>
              <a:t>رابعا : مراحل تطور القراءة عند الأطفال </a:t>
            </a:r>
            <a:r>
              <a:rPr lang="ar-EG" sz="2400" u="sng" dirty="0" smtClean="0">
                <a:solidFill>
                  <a:srgbClr val="FF0000"/>
                </a:solidFill>
              </a:rPr>
              <a:t>: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/>
              <a:t>فى ضوء دراسات كل من شول 1983 وماريون منروه وغيرهم يمكن تقسيم مراحل تطور القراءة عند الأطفال الى خمس مراحل أساسية هى :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400" b="1" dirty="0" smtClean="0">
                <a:solidFill>
                  <a:srgbClr val="00B050"/>
                </a:solidFill>
              </a:rPr>
              <a:t>المرحلة الأولى : مرحلة ما قبل القراءة أو الاسعداد القرائى : </a:t>
            </a:r>
            <a:r>
              <a:rPr lang="ar-EG" sz="2000" b="1" dirty="0" smtClean="0"/>
              <a:t>وفيها يبدا الطفل فى التعرف على الكتب والمجلات والقصص المصورة ، ويدرك معانى بعض الكلمات التى تنطق أمامه .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400" b="1" dirty="0" smtClean="0">
                <a:solidFill>
                  <a:srgbClr val="00B050"/>
                </a:solidFill>
              </a:rPr>
              <a:t>المرحلة الثانية : المرحلة الهجائية الصوتية : </a:t>
            </a:r>
            <a:r>
              <a:rPr lang="ar-EG" sz="2000" b="1" dirty="0" smtClean="0"/>
              <a:t>وفيها يستمع الى معلمه ، ويبدأ فى ربط الصوت بالحرف ، ويعتمد على حفظ الكلمات واستظهارها ، ولا ضرر فى ذلك . 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400" b="1" dirty="0" smtClean="0">
                <a:solidFill>
                  <a:srgbClr val="00B050"/>
                </a:solidFill>
              </a:rPr>
              <a:t>المرحلة الثالثة : مرحلة القراءة التقريبية : </a:t>
            </a:r>
            <a:r>
              <a:rPr lang="ar-EG" sz="2000" b="1" dirty="0" smtClean="0"/>
              <a:t>وفيها يبدأ الطفل فى السيطرة على على آليات القراءة ؛ وان تعثر فى تعرف بعض الكلمات ، وهذا لايعوقه فى فهم المعنى العام ، ويستطيع الطفل الذكى تخمين المعنى العام باستخدام التحليل الصوتى للكلمات الصعبة .</a:t>
            </a:r>
          </a:p>
        </p:txBody>
      </p:sp>
    </p:spTree>
    <p:extLst>
      <p:ext uri="{BB962C8B-B14F-4D97-AF65-F5344CB8AC3E}">
        <p14:creationId xmlns:p14="http://schemas.microsoft.com/office/powerpoint/2010/main" val="3054743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46018" y="1219200"/>
            <a:ext cx="6858000" cy="40031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400" b="1" dirty="0" smtClean="0">
                <a:solidFill>
                  <a:srgbClr val="FF0000"/>
                </a:solidFill>
              </a:rPr>
              <a:t> </a:t>
            </a:r>
            <a:r>
              <a:rPr lang="ar-EG" sz="2400" b="1" u="sng" dirty="0" smtClean="0">
                <a:solidFill>
                  <a:srgbClr val="FF0000"/>
                </a:solidFill>
              </a:rPr>
              <a:t>تابع رابعا </a:t>
            </a:r>
            <a:r>
              <a:rPr lang="ar-EG" sz="2400" b="1" u="sng" dirty="0">
                <a:solidFill>
                  <a:srgbClr val="FF0000"/>
                </a:solidFill>
              </a:rPr>
              <a:t>: مراحل تطور القراءة عند الأطفال </a:t>
            </a:r>
            <a:r>
              <a:rPr lang="ar-EG" sz="2400" u="sng" dirty="0" smtClean="0">
                <a:solidFill>
                  <a:srgbClr val="FF0000"/>
                </a:solidFill>
              </a:rPr>
              <a:t>:</a:t>
            </a:r>
            <a:endParaRPr lang="ar-EG" sz="2400" b="1" u="sng" dirty="0" smtClean="0">
              <a:ea typeface="Calibri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400" b="1" u="sng" dirty="0" smtClean="0">
                <a:solidFill>
                  <a:srgbClr val="00B050"/>
                </a:solidFill>
                <a:ea typeface="Calibri"/>
              </a:rPr>
              <a:t>المرحلة الرابعة : مرحلة القراءة الحقيقية :</a:t>
            </a:r>
            <a:endParaRPr lang="ar-EG" sz="2400" b="1" dirty="0" smtClean="0">
              <a:solidFill>
                <a:srgbClr val="00B050"/>
              </a:solidFill>
              <a:ea typeface="Calibri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</a:rPr>
              <a:t>وفيها يقوم الطفل بتعرف الكلمات وربطها بأصواتها ، وتحديد دلالة المقروء بدقة ، علاوة على استخدام القراءة فى تعلم المواد الأخرى ؛ فهى اداة تحصيله .</a:t>
            </a: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400" b="1" dirty="0" smtClean="0">
                <a:solidFill>
                  <a:srgbClr val="00B050"/>
                </a:solidFill>
                <a:ea typeface="Calibri"/>
              </a:rPr>
              <a:t>المرحلة الخامسة : مرحلة الانطلاق فى القراءة :</a:t>
            </a:r>
            <a:endParaRPr lang="ar-EG" sz="2400" b="1" u="sng" dirty="0" smtClean="0">
              <a:solidFill>
                <a:srgbClr val="00B050"/>
              </a:solidFill>
              <a:ea typeface="Calibri"/>
            </a:endParaRPr>
          </a:p>
          <a:p>
            <a:pPr algn="r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</a:rPr>
              <a:t>وفيها تكون عملية القراءة نوعا من المهارات الآلية التى يستطيع الطفل تأديتها تلقائيا بسرعة واتقان مع ممارسة التفكير عن طريق استخدام ( التحليل والتركيب ، التفسير ، النقد والحكم ، عمل ارتباطات ، ربط الخبرة الجديدة بالخبرات الشخصية ، تأمل ذاته أثناء القراءة .</a:t>
            </a:r>
          </a:p>
        </p:txBody>
      </p:sp>
    </p:spTree>
    <p:extLst>
      <p:ext uri="{BB962C8B-B14F-4D97-AF65-F5344CB8AC3E}">
        <p14:creationId xmlns:p14="http://schemas.microsoft.com/office/powerpoint/2010/main" val="55106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1352278"/>
            <a:ext cx="6705600" cy="4485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EG" sz="2800" b="1" u="sng" dirty="0" smtClean="0">
                <a:solidFill>
                  <a:srgbClr val="FF0000"/>
                </a:solidFill>
                <a:ea typeface="Calibri"/>
                <a:cs typeface="Arial"/>
              </a:rPr>
              <a:t>خامسا : نماذج القراءة :</a:t>
            </a: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u="sng" dirty="0">
                <a:ea typeface="Calibri"/>
                <a:cs typeface="Arial"/>
              </a:rPr>
              <a:t> </a:t>
            </a:r>
            <a:r>
              <a:rPr lang="ar-EG" sz="2400" b="1" u="sng" dirty="0" smtClean="0">
                <a:solidFill>
                  <a:srgbClr val="00B050"/>
                </a:solidFill>
                <a:ea typeface="Calibri"/>
                <a:cs typeface="Arial"/>
              </a:rPr>
              <a:t>(1) </a:t>
            </a:r>
            <a:r>
              <a:rPr lang="ar-EG" sz="2400" b="1" u="sng" dirty="0">
                <a:solidFill>
                  <a:srgbClr val="00B050"/>
                </a:solidFill>
                <a:ea typeface="Calibri"/>
                <a:cs typeface="Arial"/>
              </a:rPr>
              <a:t>ا</a:t>
            </a:r>
            <a:r>
              <a:rPr lang="ar-EG" sz="2400" b="1" u="sng" dirty="0" smtClean="0">
                <a:solidFill>
                  <a:srgbClr val="00B050"/>
                </a:solidFill>
                <a:ea typeface="Calibri"/>
                <a:cs typeface="Arial"/>
              </a:rPr>
              <a:t>لنموذج التركيبى ( من أسفل الى أعلى ) :</a:t>
            </a: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  <a:cs typeface="Arial"/>
              </a:rPr>
              <a:t> القراءة وفق هذا النموذج تبدأ من وقوع العين على حروف الكلمة ، وتنتهى بالحصول على المعنى ؛  فالأساس هو النص المقروء .  كما فسرت القراءة وفق هذا النموذج من خلال توضيحه لكيفية ادراك الكلمات وآلياتها فى ضوء </a:t>
            </a:r>
            <a:r>
              <a:rPr lang="ar-EG" sz="2000" b="1" u="sng" dirty="0" smtClean="0">
                <a:solidFill>
                  <a:srgbClr val="0070C0"/>
                </a:solidFill>
                <a:ea typeface="Calibri"/>
                <a:cs typeface="Arial"/>
              </a:rPr>
              <a:t>خمس مراحل هى :</a:t>
            </a: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  <a:cs typeface="Arial"/>
              </a:rPr>
              <a:t>* التركيز البصرى      * استيعاب المثير البصرى      * تعرف الحروف           *  التمثيل الصوتى          * فهم الكلمات بشكل متسلسل</a:t>
            </a: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>
                <a:ea typeface="Calibri"/>
                <a:cs typeface="Arial"/>
              </a:rPr>
              <a:t> </a:t>
            </a:r>
            <a:r>
              <a:rPr lang="ar-EG" sz="2000" b="1" dirty="0" smtClean="0">
                <a:ea typeface="Calibri"/>
                <a:cs typeface="Arial"/>
              </a:rPr>
              <a:t>وانبثق عن هذا النموذج نموذج سيدنبرج المكون من </a:t>
            </a:r>
            <a:r>
              <a:rPr lang="ar-EG" sz="2000" b="1" u="sng" dirty="0" smtClean="0">
                <a:solidFill>
                  <a:srgbClr val="0070C0"/>
                </a:solidFill>
                <a:ea typeface="Calibri"/>
                <a:cs typeface="Arial"/>
              </a:rPr>
              <a:t>ثلاث مراحل </a:t>
            </a:r>
            <a:r>
              <a:rPr lang="ar-EG" sz="2000" b="1" dirty="0" smtClean="0">
                <a:ea typeface="Calibri"/>
                <a:cs typeface="Arial"/>
              </a:rPr>
              <a:t>تمثلت فى :                      </a:t>
            </a: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  <a:cs typeface="Arial"/>
              </a:rPr>
              <a:t>    *  المعنى الدلالى              *  الأصوات                * الاملاء و الهجاء</a:t>
            </a:r>
          </a:p>
        </p:txBody>
      </p:sp>
    </p:spTree>
    <p:extLst>
      <p:ext uri="{BB962C8B-B14F-4D97-AF65-F5344CB8AC3E}">
        <p14:creationId xmlns:p14="http://schemas.microsoft.com/office/powerpoint/2010/main" val="85994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7686" y="762000"/>
            <a:ext cx="7162800" cy="54055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en-US" sz="2400" dirty="0">
                <a:solidFill>
                  <a:srgbClr val="FF0000"/>
                </a:solidFill>
                <a:ea typeface="Calibri"/>
                <a:cs typeface="Arial"/>
              </a:rPr>
              <a:t> </a:t>
            </a:r>
            <a:r>
              <a:rPr lang="ar-EG" sz="2400" b="1" u="sng" dirty="0" smtClean="0">
                <a:solidFill>
                  <a:srgbClr val="00B050"/>
                </a:solidFill>
                <a:ea typeface="Calibri"/>
                <a:cs typeface="Arial"/>
              </a:rPr>
              <a:t>(2) النموذج التحليلى ( من أسفل الى أعلى ) : </a:t>
            </a: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  <a:cs typeface="Arial"/>
              </a:rPr>
              <a:t> * ويشير الى أن فهم النص المكتوب يعتمد على طريقة القراءة ، فالمعلومات التى يحصلها القارئ من خلال ( المفردات ، والمفاهيم ، والأفكار ، ... علاوة على التراكيب اللغوية ) تعين القارئ على التنبؤ بالمعنى العام للنص ، الذى يساعد بدوره القارئ على مراجعة عمليات القراءة التى يتبعها فى الوصول الى المعنى .</a:t>
            </a: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  <a:cs typeface="Arial"/>
              </a:rPr>
              <a:t> </a:t>
            </a:r>
            <a:r>
              <a:rPr lang="ar-EG" sz="2000" b="1" u="sng" dirty="0" smtClean="0">
                <a:solidFill>
                  <a:srgbClr val="00B050"/>
                </a:solidFill>
                <a:ea typeface="Calibri"/>
                <a:cs typeface="Arial"/>
              </a:rPr>
              <a:t>* وهذا النموذج يلفت الانتباه الى </a:t>
            </a:r>
            <a:r>
              <a:rPr lang="ar-EG" sz="2000" b="1" dirty="0" smtClean="0">
                <a:ea typeface="Calibri"/>
                <a:cs typeface="Arial"/>
              </a:rPr>
              <a:t>: أهمية معرفة القارئ ، وتوقعاته ، واختيار فروضه ، والتنبؤ بالبناء الفعال للنص القرائى .</a:t>
            </a: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  <a:cs typeface="Arial"/>
              </a:rPr>
              <a:t> </a:t>
            </a:r>
            <a:r>
              <a:rPr lang="ar-EG" sz="2000" b="1" u="sng" dirty="0" smtClean="0">
                <a:solidFill>
                  <a:srgbClr val="00B050"/>
                </a:solidFill>
                <a:ea typeface="Calibri"/>
                <a:cs typeface="Arial"/>
              </a:rPr>
              <a:t>* وتتمثل مراحل هذا النموذج فيما يأتى </a:t>
            </a:r>
            <a:r>
              <a:rPr lang="ar-EG" sz="2000" b="1" dirty="0" smtClean="0">
                <a:ea typeface="Calibri"/>
                <a:cs typeface="Arial"/>
              </a:rPr>
              <a:t>: </a:t>
            </a:r>
            <a:r>
              <a:rPr lang="ar-EG" sz="2000" b="1" dirty="0" smtClean="0">
                <a:ea typeface="Calibri"/>
              </a:rPr>
              <a:t>(1) ال</a:t>
            </a:r>
            <a:r>
              <a:rPr lang="ar-EG" sz="2000" b="1" dirty="0" smtClean="0">
                <a:ea typeface="Calibri"/>
                <a:cs typeface="Arial"/>
              </a:rPr>
              <a:t>خبرات والتوقعات والمواقف اللغوية .       (2) اختيار التوقعات من النص .      (3) المعنى        (4) الأصوات وعلامات الترقيم  أن كان ضروريا  .</a:t>
            </a: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  <a:cs typeface="Arial"/>
              </a:rPr>
              <a:t> </a:t>
            </a:r>
            <a:r>
              <a:rPr lang="ar-EG" sz="2000" b="1" u="sng" dirty="0" smtClean="0">
                <a:solidFill>
                  <a:srgbClr val="00B050"/>
                </a:solidFill>
                <a:ea typeface="Calibri"/>
                <a:cs typeface="Arial"/>
              </a:rPr>
              <a:t>* ومن مميزاته : </a:t>
            </a:r>
            <a:r>
              <a:rPr lang="ar-EG" sz="2000" b="1" dirty="0" smtClean="0">
                <a:ea typeface="Calibri"/>
                <a:cs typeface="Arial"/>
              </a:rPr>
              <a:t>تركيزه على المعنى العام والفهم ، والتكامل بين القراءة والاستماع .</a:t>
            </a:r>
            <a:endParaRPr lang="ar-EG" sz="2000" b="1" dirty="0">
              <a:ea typeface="Calibri"/>
              <a:cs typeface="Arial"/>
            </a:endParaRPr>
          </a:p>
          <a:p>
            <a:pPr algn="just" rtl="1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>
                <a:ea typeface="Calibri"/>
                <a:cs typeface="Arial"/>
              </a:rPr>
              <a:t> </a:t>
            </a:r>
            <a:r>
              <a:rPr lang="ar-EG" sz="2000" b="1" dirty="0" smtClean="0">
                <a:ea typeface="Calibri"/>
                <a:cs typeface="Arial"/>
              </a:rPr>
              <a:t> </a:t>
            </a:r>
            <a:r>
              <a:rPr lang="ar-EG" sz="2000" b="1" u="sng" dirty="0" smtClean="0">
                <a:solidFill>
                  <a:srgbClr val="00B050"/>
                </a:solidFill>
                <a:ea typeface="Calibri"/>
                <a:cs typeface="Arial"/>
              </a:rPr>
              <a:t>* ومما يؤخذ عليه </a:t>
            </a:r>
            <a:r>
              <a:rPr lang="ar-EG" sz="2000" b="1" dirty="0" smtClean="0">
                <a:ea typeface="Calibri"/>
                <a:cs typeface="Arial"/>
              </a:rPr>
              <a:t>: عدم اهتمامه بالرموز على أهميتها فى فهم المعنى ؛ فهى المرحلة الأولى للقراءة الصحيحة .                                                           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75492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762000"/>
            <a:ext cx="7772400" cy="56312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EG" sz="2400" b="1" u="sng" dirty="0" smtClean="0">
                <a:solidFill>
                  <a:srgbClr val="00B050"/>
                </a:solidFill>
                <a:ea typeface="Calibri"/>
                <a:cs typeface="Arial"/>
              </a:rPr>
              <a:t>(3) النموذج التفاعلى </a:t>
            </a:r>
            <a:r>
              <a:rPr lang="ar-EG" sz="2400" b="1" u="sng" dirty="0" smtClean="0">
                <a:solidFill>
                  <a:srgbClr val="00B050"/>
                </a:solidFill>
                <a:ea typeface="Calibri"/>
                <a:cs typeface="Arial"/>
              </a:rPr>
              <a:t>: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  <a:cs typeface="Arial"/>
              </a:rPr>
              <a:t>    * هذا النموذج فيه تفاعل القارئ مع الحروف والكلمات يشبه عملية صياغة الفروض حول معنى الصفحة المطبوعة ، وهو يجمع بين النموذجين السابقين ، والوصول للفهم فيه يعتمد على التفاعل بين المعلومات التى فى ذهن القارئ والمعلومات الواردة فى النص ، علاوة على الارتباط بين القارئ والآخرين .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  <a:cs typeface="Arial"/>
              </a:rPr>
              <a:t>    * وعليه فان تعامل القارئ مع النص يعد عملية شخصية ذاتية تقوم على: (البحث والافتراض، التوقع ، تكييف الافتراض وتعديله ، اعادة تقييم الأفكار ، اعادة بناء النص مرة أخرى )</a:t>
            </a:r>
            <a:r>
              <a:rPr lang="ar-EG" sz="2000" b="1" dirty="0" smtClean="0">
                <a:ea typeface="Calibri"/>
                <a:cs typeface="Arial"/>
              </a:rPr>
              <a:t> .     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>
                <a:ea typeface="Calibri"/>
                <a:cs typeface="Arial"/>
              </a:rPr>
              <a:t> </a:t>
            </a:r>
            <a:r>
              <a:rPr lang="ar-EG" sz="2000" b="1" dirty="0" smtClean="0">
                <a:ea typeface="Calibri"/>
                <a:cs typeface="Arial"/>
              </a:rPr>
              <a:t>   </a:t>
            </a:r>
            <a:r>
              <a:rPr lang="ar-EG" sz="2000" b="1" dirty="0" smtClean="0">
                <a:ea typeface="Calibri"/>
                <a:cs typeface="Arial"/>
              </a:rPr>
              <a:t> </a:t>
            </a:r>
            <a:r>
              <a:rPr lang="ar-EG" sz="2000" b="1" dirty="0" smtClean="0">
                <a:ea typeface="Calibri"/>
                <a:cs typeface="Arial"/>
              </a:rPr>
              <a:t>* ومن أمثلة النماذج التفاعلية :  </a:t>
            </a:r>
            <a:r>
              <a:rPr lang="ar-EG" sz="2000" b="1" dirty="0" smtClean="0">
                <a:ea typeface="Calibri"/>
              </a:rPr>
              <a:t>( </a:t>
            </a:r>
            <a:r>
              <a:rPr lang="ar-EG" sz="2000" b="1" dirty="0" smtClean="0">
                <a:ea typeface="Calibri"/>
                <a:cs typeface="Arial"/>
              </a:rPr>
              <a:t>نموذج بيرسون وتيرنى 1989 ) ويعتبران فيه القارئ كاتبا ،  وهو يتكون من ثلاثة مكونات رئيسة هى : الكاتب ، والنص ، والقارئ ، بالاضافة الى عناصر أخرى داخل كل من الكاتب والقارئ مثل : القارئ الداخلى ، والأدوار الأربعة لكل من  الكاتب والقارئ وهى : ( المخطط ، المؤلف ، المدقق ، المراجع ) .</a:t>
            </a: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ar-EG" sz="2000" b="1" dirty="0" smtClean="0">
                <a:ea typeface="Calibri"/>
                <a:cs typeface="Arial"/>
              </a:rPr>
              <a:t>     * عليه فللنص صورتان مختلفتان عن النص النهائى لدى كل منهما (أ) ، (ب) قبل وأثناء الكتابة للكاتب ، وقبل وأثناء القراءة للقارئ ، ويتطلب ذلك التمكن من المهارات اللغوية</a:t>
            </a:r>
            <a:r>
              <a:rPr lang="ar-EG" sz="2000" b="1" dirty="0" smtClean="0">
                <a:ea typeface="Calibri"/>
                <a:cs typeface="Arial"/>
              </a:rPr>
              <a:t>.</a:t>
            </a:r>
            <a:endParaRPr lang="en-US" sz="2000" b="1" dirty="0">
              <a:ea typeface="Calibri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62970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90600" y="914400"/>
            <a:ext cx="7162800" cy="49398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rtl="1" fontAlgn="base">
              <a:lnSpc>
                <a:spcPts val="1800"/>
              </a:lnSpc>
            </a:pPr>
            <a:endParaRPr lang="ar-EG" sz="2400" b="1" dirty="0" smtClean="0">
              <a:solidFill>
                <a:srgbClr val="FF0000"/>
              </a:solidFill>
              <a:effectLst/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400" b="1" u="sng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(4) النموذج المعرفى : </a:t>
            </a:r>
          </a:p>
          <a:p>
            <a:pPr algn="r" rtl="1" fontAlgn="base">
              <a:lnSpc>
                <a:spcPts val="1800"/>
              </a:lnSpc>
            </a:pPr>
            <a:endParaRPr lang="ar-EG" sz="2000" b="1" dirty="0"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>
                <a:latin typeface="Times New Roman"/>
                <a:ea typeface="Times New Roman"/>
              </a:rPr>
              <a:t> </a:t>
            </a:r>
            <a:r>
              <a:rPr lang="ar-EG" sz="2000" b="1" dirty="0" smtClean="0">
                <a:latin typeface="Times New Roman"/>
                <a:ea typeface="Times New Roman"/>
              </a:rPr>
              <a:t>  * وهو يقوم على افتراض وجود بنية معرفية عميقة لدى الشخص تتيح له دمج المعلومات الجديدة الواردة بالنص بمعلوماته السابقة .</a:t>
            </a:r>
          </a:p>
          <a:p>
            <a:pPr algn="r" rtl="1" fontAlgn="base">
              <a:lnSpc>
                <a:spcPts val="1800"/>
              </a:lnSpc>
            </a:pPr>
            <a:r>
              <a:rPr lang="ar-EG" sz="2000" b="1" dirty="0">
                <a:effectLst/>
                <a:latin typeface="Times New Roman"/>
                <a:ea typeface="Times New Roman"/>
              </a:rPr>
              <a:t> </a:t>
            </a:r>
            <a:r>
              <a:rPr lang="ar-EG" sz="2000" b="1" dirty="0" smtClean="0">
                <a:effectLst/>
                <a:latin typeface="Times New Roman"/>
                <a:ea typeface="Times New Roman"/>
              </a:rPr>
              <a:t>  * ووفق هذا النموذج تعتبر القراءة نوعا من حل المشكلات : كالتعرف على الرموز المطبوعة ، وتحديد معانيها ، وكيفية تخزين تلك المعانى فى الذاكرة طويلة الأبد . </a:t>
            </a:r>
            <a:endParaRPr lang="ar-EG" sz="2000" b="1" dirty="0"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effectLst/>
                <a:latin typeface="Times New Roman"/>
                <a:ea typeface="Times New Roman"/>
              </a:rPr>
              <a:t>    * والقيام بهذه العمليات يتطلب التمكن من : ( صيغ الكلمات ، معانى الكلمات ، القواعد النحوية ، المجالات اللغوية ، الصيغ الأدبية ، ... ) على أن يحتفظ بكل ذلك فى الذاكرة طويلة الأبد .</a:t>
            </a:r>
          </a:p>
          <a:p>
            <a:pPr algn="r" rtl="1" fontAlgn="base">
              <a:lnSpc>
                <a:spcPts val="1800"/>
              </a:lnSpc>
            </a:pPr>
            <a:endParaRPr lang="ar-EG" sz="2000" b="1" dirty="0"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effectLst/>
                <a:latin typeface="Times New Roman"/>
                <a:ea typeface="Times New Roman"/>
              </a:rPr>
              <a:t>(</a:t>
            </a:r>
            <a:r>
              <a:rPr lang="ar-EG" sz="2400" b="1" u="sng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5) نموذج هاريس وسميث :</a:t>
            </a:r>
          </a:p>
          <a:p>
            <a:pPr algn="r" rtl="1" fontAlgn="base">
              <a:lnSpc>
                <a:spcPts val="1800"/>
              </a:lnSpc>
            </a:pPr>
            <a:endParaRPr lang="ar-EG" sz="2000" b="1" dirty="0"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effectLst/>
                <a:latin typeface="Times New Roman"/>
                <a:ea typeface="Times New Roman"/>
              </a:rPr>
              <a:t>ويمر القارئ وفق هذا النموذج بالخطوات الآتية :</a:t>
            </a:r>
          </a:p>
          <a:p>
            <a:pPr algn="r" rtl="1" fontAlgn="base">
              <a:lnSpc>
                <a:spcPts val="1800"/>
              </a:lnSpc>
            </a:pPr>
            <a:endParaRPr lang="ar-EG" sz="2000" b="1" dirty="0"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effectLst/>
                <a:latin typeface="Times New Roman"/>
                <a:ea typeface="Times New Roman"/>
              </a:rPr>
              <a:t>(أ) فك الرموز      (ب) ادراك الصورة       (ج) التعميم        (د) التحديد والتذكر</a:t>
            </a:r>
            <a:endParaRPr lang="ar-EG" sz="2000" b="1" dirty="0"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effectLst/>
                <a:latin typeface="Times New Roman"/>
                <a:ea typeface="Times New Roman"/>
              </a:rPr>
              <a:t>(هـ) التحليل         (و) الحكم                  (ز) التوسع </a:t>
            </a:r>
          </a:p>
          <a:p>
            <a:pPr algn="r" rtl="1" fontAlgn="base">
              <a:lnSpc>
                <a:spcPts val="1800"/>
              </a:lnSpc>
            </a:pPr>
            <a:endParaRPr lang="ar-EG" sz="2000" b="1" u="sng" dirty="0">
              <a:latin typeface="Times New Roman"/>
              <a:ea typeface="Times New Roman"/>
            </a:endParaRPr>
          </a:p>
          <a:p>
            <a:pPr algn="r" rtl="1" fontAlgn="base">
              <a:lnSpc>
                <a:spcPts val="1800"/>
              </a:lnSpc>
            </a:pPr>
            <a:r>
              <a:rPr lang="ar-EG" sz="2000" b="1" u="sng" dirty="0" smtClean="0">
                <a:effectLst/>
                <a:latin typeface="Times New Roman"/>
                <a:ea typeface="Times New Roman"/>
              </a:rPr>
              <a:t>(</a:t>
            </a:r>
            <a:r>
              <a:rPr lang="ar-EG" sz="2400" b="1" u="sng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6) نموذج القراءة المطولة لريفيل وسونى 1993 : </a:t>
            </a:r>
          </a:p>
          <a:p>
            <a:pPr algn="r" rtl="1" fontAlgn="base">
              <a:lnSpc>
                <a:spcPts val="1800"/>
              </a:lnSpc>
            </a:pPr>
            <a:r>
              <a:rPr lang="ar-EG" sz="2400" b="1" u="sng" dirty="0" smtClean="0">
                <a:solidFill>
                  <a:srgbClr val="00B050"/>
                </a:solidFill>
                <a:effectLst/>
                <a:latin typeface="Times New Roman"/>
                <a:ea typeface="Times New Roman"/>
              </a:rPr>
              <a:t> </a:t>
            </a:r>
          </a:p>
          <a:p>
            <a:pPr algn="r" rtl="1" fontAlgn="base">
              <a:lnSpc>
                <a:spcPts val="1800"/>
              </a:lnSpc>
            </a:pPr>
            <a:r>
              <a:rPr lang="ar-EG" sz="2000" b="1" dirty="0" smtClean="0">
                <a:effectLst/>
                <a:latin typeface="Times New Roman"/>
                <a:ea typeface="Times New Roman"/>
              </a:rPr>
              <a:t>وتم اعداد هذا النموذج فى ضوء بعض استراتيجيات التدريس .  </a:t>
            </a:r>
            <a:endParaRPr lang="en-US" sz="2000" b="1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7056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1309</Words>
  <Application>Microsoft Office PowerPoint</Application>
  <PresentationFormat>On-screen Show (4:3)</PresentationFormat>
  <Paragraphs>96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Sayed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Fahmy</dc:creator>
  <cp:lastModifiedBy>Dr.Sayed</cp:lastModifiedBy>
  <cp:revision>66</cp:revision>
  <dcterms:created xsi:type="dcterms:W3CDTF">2017-09-25T06:18:53Z</dcterms:created>
  <dcterms:modified xsi:type="dcterms:W3CDTF">2020-03-31T09:58:19Z</dcterms:modified>
</cp:coreProperties>
</file>